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4.png" ContentType="image/png"/>
  <Override PartName="/ppt/media/image23.png" ContentType="image/png"/>
  <Override PartName="/ppt/media/image21.jpeg" ContentType="image/jpeg"/>
  <Override PartName="/ppt/media/image17.png" ContentType="image/png"/>
  <Override PartName="/ppt/media/image8.wmf" ContentType="image/x-wmf"/>
  <Override PartName="/ppt/media/image12.jpeg" ContentType="image/jpeg"/>
  <Override PartName="/ppt/media/image13.png" ContentType="image/png"/>
  <Override PartName="/ppt/media/image20.jpeg" ContentType="image/jpeg"/>
  <Override PartName="/ppt/media/image9.jpeg" ContentType="image/jpeg"/>
  <Override PartName="/ppt/media/image11.jpeg" ContentType="image/jpeg"/>
  <Override PartName="/ppt/media/image10.jpeg" ContentType="image/jpeg"/>
  <Override PartName="/ppt/media/image24.png" ContentType="image/png"/>
  <Override PartName="/ppt/media/image1.png" ContentType="image/png"/>
  <Override PartName="/ppt/media/image7.jpeg" ContentType="image/jpeg"/>
  <Override PartName="/ppt/media/image14.png" ContentType="image/png"/>
  <Override PartName="/ppt/media/image5.jpeg" ContentType="image/jpeg"/>
  <Override PartName="/ppt/media/image6.png" ContentType="image/png"/>
  <Override PartName="/ppt/media/image2.png" ContentType="image/png"/>
  <Override PartName="/ppt/media/image15.png" ContentType="image/png"/>
  <Override PartName="/ppt/media/image19.jpeg" ContentType="image/jpeg"/>
  <Override PartName="/ppt/media/image18.jpeg" ContentType="image/jpeg"/>
  <Override PartName="/ppt/media/image3.png" ContentType="image/png"/>
  <Override PartName="/ppt/media/image22.png" ContentType="image/png"/>
  <Override PartName="/ppt/media/image16.jpeg" ContentType="image/jpe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37" name=""/>
          <p:cNvPicPr/>
          <p:nvPr/>
        </p:nvPicPr>
        <p:blipFill>
          <a:blip r:embed="rId2"/>
          <a:stretch>
            <a:fillRect/>
          </a:stretch>
        </p:blipFill>
        <p:spPr>
          <a:xfrm>
            <a:off x="5328720" y="3963240"/>
            <a:ext cx="2704680" cy="2158200"/>
          </a:xfrm>
          <a:prstGeom prst="rect">
            <a:avLst/>
          </a:prstGeom>
          <a:ln>
            <a:noFill/>
          </a:ln>
        </p:spPr>
      </p:pic>
      <p:pic>
        <p:nvPicPr>
          <p:cNvPr descr="" id="38"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0"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5"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6"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0"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3"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4"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6"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7"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71"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2"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5"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76" name=""/>
          <p:cNvPicPr/>
          <p:nvPr/>
        </p:nvPicPr>
        <p:blipFill>
          <a:blip r:embed="rId2"/>
          <a:stretch>
            <a:fillRect/>
          </a:stretch>
        </p:blipFill>
        <p:spPr>
          <a:xfrm>
            <a:off x="5328720" y="3963240"/>
            <a:ext cx="2704680" cy="2158200"/>
          </a:xfrm>
          <a:prstGeom prst="rect">
            <a:avLst/>
          </a:prstGeom>
          <a:ln>
            <a:noFill/>
          </a:ln>
        </p:spPr>
      </p:pic>
      <p:pic>
        <p:nvPicPr>
          <p:cNvPr descr="" id="77"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Calibri"/>
              </a:rPr>
              <a:t>Címszöveg formátumának szerkesztéseClick to edit Master title style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3/4/15</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A9F00133-5C3A-46DD-9CE5-607CC3CEE98E}" type="slidenum">
              <a:rPr lang="en-US" sz="1200">
                <a:solidFill>
                  <a:srgbClr val="8b8b8b"/>
                </a:solidFill>
                <a:latin typeface="Calibri"/>
              </a:rPr>
              <a:t>&lt;szám&gt;</a:t>
            </a:fld>
            <a:endParaRPr/>
          </a:p>
        </p:txBody>
      </p:sp>
      <p:sp>
        <p:nvSpPr>
          <p:cNvPr id="4"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Vázlatszöveg formátumának szerkesztése</a:t>
            </a:r>
            <a:endParaRPr/>
          </a:p>
          <a:p>
            <a:pPr lvl="1">
              <a:buSzPct val="25000"/>
              <a:buFont typeface="StarSymbol"/>
              <a:buChar char=""/>
            </a:pPr>
            <a:r>
              <a:rPr lang="en-US"/>
              <a:t>Második vázlatszint</a:t>
            </a:r>
            <a:endParaRPr/>
          </a:p>
          <a:p>
            <a:pPr lvl="2">
              <a:buSzPct val="25000"/>
              <a:buFont typeface="StarSymbol"/>
              <a:buChar char=""/>
            </a:pPr>
            <a:r>
              <a:rPr lang="en-US"/>
              <a:t>Harmadik vázlatszint</a:t>
            </a:r>
            <a:endParaRPr/>
          </a:p>
          <a:p>
            <a:pPr lvl="3">
              <a:buSzPct val="25000"/>
              <a:buFont typeface="StarSymbol"/>
              <a:buChar char=""/>
            </a:pPr>
            <a:r>
              <a:rPr lang="en-US"/>
              <a:t>Negyedik vázlatszint</a:t>
            </a:r>
            <a:endParaRPr/>
          </a:p>
          <a:p>
            <a:pPr lvl="4">
              <a:buSzPct val="25000"/>
              <a:buFont typeface="StarSymbol"/>
              <a:buChar char=""/>
            </a:pPr>
            <a:r>
              <a:rPr lang="en-US"/>
              <a:t>Ötödik vázlatszint</a:t>
            </a:r>
            <a:endParaRPr/>
          </a:p>
          <a:p>
            <a:pPr lvl="5">
              <a:buSzPct val="25000"/>
              <a:buFont typeface="StarSymbol"/>
              <a:buChar char=""/>
            </a:pPr>
            <a:r>
              <a:rPr lang="en-US"/>
              <a:t>Hatodik vázlatszint</a:t>
            </a:r>
            <a:endParaRPr/>
          </a:p>
          <a:p>
            <a:pPr lvl="6">
              <a:buSzPct val="25000"/>
              <a:buFont typeface="StarSymbol"/>
              <a:buChar char=""/>
            </a:pPr>
            <a:r>
              <a:rPr lang="en-US"/>
              <a:t>Hetedik vázlatszint</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Címszöveg formátumának szerkesztéseClick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en-US" sz="3200">
                <a:solidFill>
                  <a:srgbClr val="000000"/>
                </a:solidFill>
                <a:latin typeface="Calibri"/>
              </a:rPr>
              <a:t>Vázlatszöveg formátumának szerkesztése</a:t>
            </a:r>
            <a:endParaRPr/>
          </a:p>
          <a:p>
            <a:pPr lvl="1">
              <a:buSzPct val="25000"/>
              <a:buFont typeface="StarSymbol"/>
              <a:buChar char=""/>
            </a:pPr>
            <a:r>
              <a:rPr lang="en-US" sz="3200">
                <a:solidFill>
                  <a:srgbClr val="000000"/>
                </a:solidFill>
                <a:latin typeface="Calibri"/>
              </a:rPr>
              <a:t>Második vázlatszint</a:t>
            </a:r>
            <a:endParaRPr/>
          </a:p>
          <a:p>
            <a:pPr lvl="2">
              <a:buSzPct val="25000"/>
              <a:buFont typeface="StarSymbol"/>
              <a:buChar char=""/>
            </a:pPr>
            <a:r>
              <a:rPr lang="en-US" sz="3200">
                <a:solidFill>
                  <a:srgbClr val="000000"/>
                </a:solidFill>
                <a:latin typeface="Calibri"/>
              </a:rPr>
              <a:t>Harmadik vázlatszint</a:t>
            </a:r>
            <a:endParaRPr/>
          </a:p>
          <a:p>
            <a:pPr lvl="3">
              <a:buSzPct val="25000"/>
              <a:buFont typeface="StarSymbol"/>
              <a:buChar char=""/>
            </a:pPr>
            <a:r>
              <a:rPr lang="en-US" sz="3200">
                <a:solidFill>
                  <a:srgbClr val="000000"/>
                </a:solidFill>
                <a:latin typeface="Calibri"/>
              </a:rPr>
              <a:t>Negyedik vázlatszint</a:t>
            </a:r>
            <a:endParaRPr/>
          </a:p>
          <a:p>
            <a:pPr lvl="4">
              <a:buSzPct val="25000"/>
              <a:buFont typeface="StarSymbol"/>
              <a:buChar char=""/>
            </a:pPr>
            <a:r>
              <a:rPr lang="en-US" sz="3200">
                <a:solidFill>
                  <a:srgbClr val="000000"/>
                </a:solidFill>
                <a:latin typeface="Calibri"/>
              </a:rPr>
              <a:t>Ötödik vázlatszint</a:t>
            </a:r>
            <a:endParaRPr/>
          </a:p>
          <a:p>
            <a:pPr lvl="5">
              <a:buSzPct val="25000"/>
              <a:buFont typeface="StarSymbol"/>
              <a:buChar char=""/>
            </a:pPr>
            <a:r>
              <a:rPr lang="en-US" sz="3200">
                <a:solidFill>
                  <a:srgbClr val="000000"/>
                </a:solidFill>
                <a:latin typeface="Calibri"/>
              </a:rPr>
              <a:t>Hatodik vázlatszint</a:t>
            </a:r>
            <a:endParaRPr/>
          </a:p>
          <a:p>
            <a:pPr>
              <a:lnSpc>
                <a:spcPct val="100000"/>
              </a:lnSpc>
              <a:buFont typeface="Arial"/>
              <a:buChar char="•"/>
            </a:pPr>
            <a:r>
              <a:rPr lang="en-US" sz="3200">
                <a:solidFill>
                  <a:srgbClr val="000000"/>
                </a:solidFill>
                <a:latin typeface="Calibri"/>
              </a:rPr>
              <a:t>Hetedik vázlatszintClick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3/4/15</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B5D3492-5509-47DA-8D40-216F382370CB}" type="slidenum">
              <a:rPr lang="en-US" sz="1200">
                <a:solidFill>
                  <a:srgbClr val="8b8b8b"/>
                </a:solidFill>
                <a:latin typeface="Calibri"/>
              </a:rPr>
              <a:t>&lt;szám&gt;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8" name="Picture 3"/>
          <p:cNvPicPr/>
          <p:nvPr/>
        </p:nvPicPr>
        <p:blipFill>
          <a:blip r:embed="rId1"/>
          <a:stretch>
            <a:fillRect/>
          </a:stretch>
        </p:blipFill>
        <p:spPr>
          <a:xfrm>
            <a:off x="9360" y="0"/>
            <a:ext cx="9143640" cy="6857640"/>
          </a:xfrm>
          <a:prstGeom prst="rect">
            <a:avLst/>
          </a:prstGeom>
          <a:ln>
            <a:noFill/>
          </a:ln>
        </p:spPr>
      </p:pic>
      <p:sp>
        <p:nvSpPr>
          <p:cNvPr id="79" name="TextShape 1"/>
          <p:cNvSpPr txBox="1"/>
          <p:nvPr/>
        </p:nvSpPr>
        <p:spPr>
          <a:xfrm>
            <a:off x="4343400" y="0"/>
            <a:ext cx="5028840" cy="914040"/>
          </a:xfrm>
          <a:prstGeom prst="rect">
            <a:avLst/>
          </a:prstGeom>
        </p:spPr>
        <p:txBody>
          <a:bodyPr anchor="ctr"/>
          <a:p>
            <a:pPr algn="ctr">
              <a:lnSpc>
                <a:spcPct val="100000"/>
              </a:lnSpc>
            </a:pPr>
            <a:r>
              <a:rPr b="1" lang="en-US" sz="5400">
                <a:solidFill>
                  <a:srgbClr val="000000"/>
                </a:solidFill>
                <a:latin typeface="Calibri"/>
              </a:rPr>
              <a:t>4. tanulmány </a:t>
            </a:r>
            <a:endParaRPr/>
          </a:p>
        </p:txBody>
      </p:sp>
      <p:sp>
        <p:nvSpPr>
          <p:cNvPr id="80" name="CustomShape 2"/>
          <p:cNvSpPr/>
          <p:nvPr/>
        </p:nvSpPr>
        <p:spPr>
          <a:xfrm>
            <a:off x="5029200" y="6095880"/>
            <a:ext cx="3428640" cy="533160"/>
          </a:xfrm>
          <a:prstGeom prst="rect">
            <a:avLst/>
          </a:prstGeom>
          <a:noFill/>
          <a:ln>
            <a:noFill/>
          </a:ln>
        </p:spPr>
        <p:txBody>
          <a:bodyPr/>
          <a:p>
            <a:pPr algn="ctr">
              <a:lnSpc>
                <a:spcPct val="100000"/>
              </a:lnSpc>
            </a:pPr>
            <a:r>
              <a:rPr b="1" lang="en-US" sz="1200">
                <a:solidFill>
                  <a:srgbClr val="ffffff"/>
                </a:solidFill>
                <a:latin typeface="Calibri"/>
              </a:rPr>
              <a:t>General Conference</a:t>
            </a:r>
            <a:endParaRPr/>
          </a:p>
          <a:p>
            <a:pPr algn="ctr">
              <a:lnSpc>
                <a:spcPct val="100000"/>
              </a:lnSpc>
            </a:pPr>
            <a:r>
              <a:rPr b="1" lang="en-US" sz="1200">
                <a:solidFill>
                  <a:srgbClr val="ffffff"/>
                </a:solidFill>
                <a:latin typeface="Calibri"/>
              </a:rPr>
              <a:t>Women’s Ministries Department</a:t>
            </a:r>
            <a:endParaRPr/>
          </a:p>
          <a:p>
            <a:pPr algn="ctr">
              <a:lnSpc>
                <a:spcPct val="100000"/>
              </a:lnSpc>
            </a:pPr>
            <a:r>
              <a:rPr b="1" lang="en-US" sz="1200">
                <a:solidFill>
                  <a:srgbClr val="ffffff"/>
                </a:solidFill>
                <a:latin typeface="Calibri"/>
              </a:rPr>
              <a:t> </a:t>
            </a:r>
            <a:endParaRPr/>
          </a:p>
        </p:txBody>
      </p:sp>
      <p:pic>
        <p:nvPicPr>
          <p:cNvPr descr="" id="81" name="Picture 6"/>
          <p:cNvPicPr/>
          <p:nvPr/>
        </p:nvPicPr>
        <p:blipFill>
          <a:blip r:embed="rId2"/>
          <a:stretch>
            <a:fillRect/>
          </a:stretch>
        </p:blipFill>
        <p:spPr>
          <a:xfrm>
            <a:off x="8031960" y="6248520"/>
            <a:ext cx="702720" cy="537480"/>
          </a:xfrm>
          <a:prstGeom prst="rect">
            <a:avLst/>
          </a:prstGeom>
          <a:ln>
            <a:noFill/>
          </a:ln>
        </p:spPr>
      </p:pic>
      <p:sp>
        <p:nvSpPr>
          <p:cNvPr id="82" name="CustomShape 3"/>
          <p:cNvSpPr/>
          <p:nvPr/>
        </p:nvSpPr>
        <p:spPr>
          <a:xfrm>
            <a:off x="6487200" y="2590920"/>
            <a:ext cx="2177640" cy="364680"/>
          </a:xfrm>
          <a:prstGeom prst="rect">
            <a:avLst/>
          </a:prstGeom>
          <a:noFill/>
          <a:ln>
            <a:noFill/>
          </a:ln>
        </p:spPr>
        <p:txBody>
          <a:bodyPr bIns="45000" lIns="90000" rIns="90000" tIns="45000" wrap="none"/>
          <a:p>
            <a:pPr>
              <a:lnSpc>
                <a:spcPct val="100000"/>
              </a:lnSpc>
            </a:pPr>
            <a:r>
              <a:rPr b="1" lang="en-US">
                <a:solidFill>
                  <a:srgbClr val="000000"/>
                </a:solidFill>
                <a:latin typeface="Adobe Caslon Pro"/>
              </a:rPr>
              <a:t>Írta: Julian Melgosa</a:t>
            </a:r>
            <a:endParaRPr/>
          </a:p>
        </p:txBody>
      </p:sp>
      <p:sp>
        <p:nvSpPr>
          <p:cNvPr id="83" name="CustomShape 4"/>
          <p:cNvSpPr/>
          <p:nvPr/>
        </p:nvSpPr>
        <p:spPr>
          <a:xfrm>
            <a:off x="5114880" y="914400"/>
            <a:ext cx="4038120" cy="2284200"/>
          </a:xfrm>
          <a:prstGeom prst="rect">
            <a:avLst/>
          </a:prstGeom>
          <a:solidFill>
            <a:srgbClr val="dce6f2"/>
          </a:solidFill>
          <a:ln>
            <a:noFill/>
          </a:ln>
        </p:spPr>
        <p:txBody>
          <a:bodyPr bIns="45000" lIns="90000" rIns="90000" tIns="45000"/>
          <a:p>
            <a:pPr>
              <a:lnSpc>
                <a:spcPct val="100000"/>
              </a:lnSpc>
            </a:pPr>
            <a:r>
              <a:rPr b="1" lang="en-US" sz="7200">
                <a:solidFill>
                  <a:srgbClr val="ff0000"/>
                </a:solidFill>
                <a:latin typeface="Edwardian Script ITC"/>
              </a:rPr>
              <a:t>Kapcsolatok</a:t>
            </a:r>
            <a:endParaRPr/>
          </a:p>
        </p:txBody>
      </p:sp>
      <p:sp>
        <p:nvSpPr>
          <p:cNvPr id="84" name="CustomShape 5"/>
          <p:cNvSpPr/>
          <p:nvPr/>
        </p:nvSpPr>
        <p:spPr>
          <a:xfrm>
            <a:off x="7924680" y="2114640"/>
            <a:ext cx="318960" cy="369000"/>
          </a:xfrm>
          <a:prstGeom prst="rect">
            <a:avLst/>
          </a:prstGeom>
          <a:solidFill>
            <a:srgbClr val="dce6f2"/>
          </a:solidFill>
          <a:ln>
            <a:noFill/>
          </a:ln>
        </p:spPr>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1" name="Picture 3"/>
          <p:cNvPicPr/>
          <p:nvPr/>
        </p:nvPicPr>
        <p:blipFill>
          <a:blip r:embed="rId1"/>
          <a:stretch>
            <a:fillRect/>
          </a:stretch>
        </p:blipFill>
        <p:spPr>
          <a:xfrm>
            <a:off x="6230520" y="4343400"/>
            <a:ext cx="2918160" cy="1945080"/>
          </a:xfrm>
          <a:prstGeom prst="rect">
            <a:avLst/>
          </a:prstGeom>
          <a:ln>
            <a:noFill/>
          </a:ln>
        </p:spPr>
      </p:pic>
      <p:sp>
        <p:nvSpPr>
          <p:cNvPr id="112" name="TextShape 1"/>
          <p:cNvSpPr txBox="1"/>
          <p:nvPr/>
        </p:nvSpPr>
        <p:spPr>
          <a:xfrm>
            <a:off x="304920" y="533520"/>
            <a:ext cx="8229240" cy="4525560"/>
          </a:xfrm>
          <a:prstGeom prst="rect">
            <a:avLst/>
          </a:prstGeom>
        </p:spPr>
        <p:txBody>
          <a:bodyPr/>
          <a:p>
            <a:pPr algn="ctr">
              <a:lnSpc>
                <a:spcPct val="100000"/>
              </a:lnSpc>
              <a:buFont typeface="Arial"/>
              <a:buChar char="•"/>
            </a:pPr>
            <a:r>
              <a:rPr b="1" lang="en-US" sz="4000">
                <a:solidFill>
                  <a:srgbClr val="c00000"/>
                </a:solidFill>
                <a:latin typeface="Calibri"/>
              </a:rPr>
              <a:t>Dávid alázatos és istenfélő magatartást tanúsított olyasvalaki iránt, aki nagyon ellenséges volt vele. Vajon nem kellene nekünk is ugyanezt tennünk, bármilyen helyzetbe kerülünk is? </a:t>
            </a:r>
            <a:endParaRPr/>
          </a:p>
        </p:txBody>
      </p:sp>
      <p:sp>
        <p:nvSpPr>
          <p:cNvPr id="113" name="CustomShape 2"/>
          <p:cNvSpPr/>
          <p:nvPr/>
        </p:nvSpPr>
        <p:spPr>
          <a:xfrm rot="5400000">
            <a:off x="4076280" y="1789920"/>
            <a:ext cx="991440" cy="9143640"/>
          </a:xfrm>
          <a:prstGeom prst="rect">
            <a:avLst/>
          </a:prstGeom>
          <a:gradFill>
            <a:gsLst>
              <a:gs pos="0">
                <a:srgbClr val="397bca"/>
              </a:gs>
              <a:gs pos="50000">
                <a:srgbClr val="2e5f99"/>
              </a:gs>
              <a:gs pos="100000">
                <a:srgbClr val="397bca"/>
              </a:gs>
            </a:gsLst>
            <a:lin ang="10800000"/>
          </a:gradFill>
          <a:ln w="9360">
            <a:solidFill>
              <a:srgbClr val="4a7ebb"/>
            </a:solidFill>
            <a:round/>
          </a:ln>
        </p:spPr>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533520" y="533520"/>
            <a:ext cx="8229240" cy="1142640"/>
          </a:xfrm>
          <a:prstGeom prst="rect">
            <a:avLst/>
          </a:prstGeom>
        </p:spPr>
        <p:txBody>
          <a:bodyPr anchor="ctr"/>
          <a:p>
            <a:pPr algn="ctr">
              <a:lnSpc>
                <a:spcPct val="100000"/>
              </a:lnSpc>
            </a:pPr>
            <a:r>
              <a:rPr b="1" lang="en-US" sz="4400">
                <a:solidFill>
                  <a:srgbClr val="c00000"/>
                </a:solidFill>
                <a:latin typeface="Calibri"/>
              </a:rPr>
              <a:t>
</a:t>
            </a:r>
            <a:r>
              <a:rPr b="1" lang="en-US" sz="4400">
                <a:solidFill>
                  <a:srgbClr val="c00000"/>
                </a:solidFill>
                <a:latin typeface="Calibri"/>
              </a:rPr>
              <a:t>Megbocsátás</a:t>
            </a:r>
            <a:r>
              <a:rPr lang="en-US" sz="4400">
                <a:solidFill>
                  <a:srgbClr val="c00000"/>
                </a:solidFill>
                <a:latin typeface="Calibri"/>
              </a:rPr>
              <a:t> </a:t>
            </a:r>
            <a:r>
              <a:rPr lang="en-US" sz="4400">
                <a:solidFill>
                  <a:srgbClr val="c00000"/>
                </a:solidFill>
                <a:latin typeface="Calibri"/>
              </a:rPr>
              <a:t>
</a:t>
            </a:r>
            <a:endParaRPr/>
          </a:p>
        </p:txBody>
      </p:sp>
      <p:sp>
        <p:nvSpPr>
          <p:cNvPr id="115" name="TextShape 2"/>
          <p:cNvSpPr txBox="1"/>
          <p:nvPr/>
        </p:nvSpPr>
        <p:spPr>
          <a:xfrm>
            <a:off x="1143000" y="1905120"/>
            <a:ext cx="7391160" cy="2925360"/>
          </a:xfrm>
          <a:prstGeom prst="rect">
            <a:avLst/>
          </a:prstGeom>
        </p:spPr>
        <p:txBody>
          <a:bodyPr/>
          <a:p>
            <a:pPr>
              <a:lnSpc>
                <a:spcPct val="100000"/>
              </a:lnSpc>
              <a:buFont typeface="Arial"/>
              <a:buChar char="•"/>
            </a:pPr>
            <a:r>
              <a:rPr b="1" lang="en-US" sz="3200">
                <a:solidFill>
                  <a:srgbClr val="000000"/>
                </a:solidFill>
                <a:latin typeface="Calibri"/>
              </a:rPr>
              <a:t>Olvassuk el Ef 4:32 versét! Mennyire tudod megvalósítani életedben ezt a bibliai igazságot? </a:t>
            </a:r>
            <a:r>
              <a:rPr b="1" lang="en-US" sz="3200">
                <a:solidFill>
                  <a:srgbClr val="c00000"/>
                </a:solidFill>
                <a:latin typeface="Calibri"/>
              </a:rPr>
              <a:t>Kinek kell megbocsátanod, és miért fontos – saját jóléted szempontjából is – a megbocsátás? </a:t>
            </a:r>
            <a:endParaRPr/>
          </a:p>
          <a:p>
            <a:pPr>
              <a:lnSpc>
                <a:spcPct val="100000"/>
              </a:lnSpc>
            </a:pPr>
            <a:endParaRPr/>
          </a:p>
        </p:txBody>
      </p:sp>
      <p:sp>
        <p:nvSpPr>
          <p:cNvPr id="116" name="CustomShape 3"/>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117" name="Picture 4"/>
          <p:cNvPicPr/>
          <p:nvPr/>
        </p:nvPicPr>
        <p:blipFill>
          <a:blip r:embed="rId1"/>
          <a:stretch>
            <a:fillRect/>
          </a:stretch>
        </p:blipFill>
        <p:spPr>
          <a:xfrm>
            <a:off x="6477120" y="3657600"/>
            <a:ext cx="2511000" cy="342864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TextShape 1"/>
          <p:cNvSpPr txBox="1"/>
          <p:nvPr/>
        </p:nvSpPr>
        <p:spPr>
          <a:xfrm>
            <a:off x="1371600" y="990720"/>
            <a:ext cx="7467120" cy="4525560"/>
          </a:xfrm>
          <a:prstGeom prst="rect">
            <a:avLst/>
          </a:prstGeom>
        </p:spPr>
        <p:txBody>
          <a:bodyPr/>
          <a:p>
            <a:pPr>
              <a:lnSpc>
                <a:spcPct val="100000"/>
              </a:lnSpc>
              <a:buFont typeface="Arial"/>
              <a:buChar char="•"/>
            </a:pPr>
            <a:r>
              <a:rPr b="1" lang="en-US" sz="3200">
                <a:solidFill>
                  <a:srgbClr val="002060"/>
                </a:solidFill>
                <a:latin typeface="Calibri"/>
              </a:rPr>
              <a:t>A segítő szakemberek csak az utóbbi néhány évtizedben kezdték tüzetesebben megvizsgálni a lelki alapelvek fontosságát a mentális egészség szempontjából. A pszichológusok és tanácsadók sok évtizeden keresztül úgy tekintették a vallást és a spiritualitást, mint a bűntudat és félelem melegágyát. Ez többé már nincs így. </a:t>
            </a:r>
            <a:endParaRPr/>
          </a:p>
        </p:txBody>
      </p:sp>
      <p:sp>
        <p:nvSpPr>
          <p:cNvPr id="119" name="CustomShape 2"/>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TextShape 1"/>
          <p:cNvSpPr txBox="1"/>
          <p:nvPr/>
        </p:nvSpPr>
        <p:spPr>
          <a:xfrm>
            <a:off x="1219320" y="1143000"/>
            <a:ext cx="7772040" cy="4525560"/>
          </a:xfrm>
          <a:prstGeom prst="rect">
            <a:avLst/>
          </a:prstGeom>
        </p:spPr>
        <p:txBody>
          <a:bodyPr/>
          <a:p>
            <a:pPr>
              <a:lnSpc>
                <a:spcPct val="100000"/>
              </a:lnSpc>
              <a:buFont typeface="Arial"/>
              <a:buChar char="•"/>
            </a:pPr>
            <a:r>
              <a:rPr b="1" lang="en-US" sz="3200">
                <a:solidFill>
                  <a:srgbClr val="000000"/>
                </a:solidFill>
                <a:latin typeface="Calibri"/>
              </a:rPr>
              <a:t>Olvassuk el Mt 5:23-25; Lk 17:3-4; 23:34 verseit! </a:t>
            </a:r>
            <a:r>
              <a:rPr b="1" lang="en-US" sz="3200">
                <a:solidFill>
                  <a:srgbClr val="c00000"/>
                </a:solidFill>
                <a:latin typeface="Calibri"/>
              </a:rPr>
              <a:t>Mit tanítanak a megbocsátásról?</a:t>
            </a:r>
            <a:r>
              <a:rPr lang="en-US" sz="3200">
                <a:solidFill>
                  <a:srgbClr val="000000"/>
                </a:solidFill>
                <a:latin typeface="Calibri"/>
              </a:rPr>
              <a:t>	</a:t>
            </a:r>
            <a:r>
              <a:rPr lang="en-US" sz="3200">
                <a:solidFill>
                  <a:srgbClr val="000000"/>
                </a:solidFill>
                <a:latin typeface="Calibri"/>
              </a:rPr>
              <a:t>	</a:t>
            </a:r>
            <a:r>
              <a:rPr lang="en-US" sz="3200">
                <a:solidFill>
                  <a:srgbClr val="000000"/>
                </a:solidFill>
                <a:latin typeface="Calibri"/>
              </a:rPr>
              <a:t>	</a:t>
            </a:r>
            <a:endParaRPr/>
          </a:p>
          <a:p>
            <a:pPr>
              <a:lnSpc>
                <a:spcPct val="100000"/>
              </a:lnSpc>
            </a:pPr>
            <a:endParaRPr/>
          </a:p>
        </p:txBody>
      </p:sp>
      <p:sp>
        <p:nvSpPr>
          <p:cNvPr id="121" name="CustomShape 2"/>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122" name="Picture 2"/>
          <p:cNvPicPr/>
          <p:nvPr/>
        </p:nvPicPr>
        <p:blipFill>
          <a:blip r:embed="rId1"/>
          <a:stretch>
            <a:fillRect/>
          </a:stretch>
        </p:blipFill>
        <p:spPr>
          <a:xfrm>
            <a:off x="4724280" y="3200400"/>
            <a:ext cx="3809520" cy="319572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3" name="Picture 7"/>
          <p:cNvPicPr/>
          <p:nvPr/>
        </p:nvPicPr>
        <p:blipFill>
          <a:blip r:embed="rId1"/>
          <a:stretch>
            <a:fillRect/>
          </a:stretch>
        </p:blipFill>
        <p:spPr>
          <a:xfrm>
            <a:off x="6400800" y="3352680"/>
            <a:ext cx="3047760" cy="3047760"/>
          </a:xfrm>
          <a:prstGeom prst="rect">
            <a:avLst/>
          </a:prstGeom>
          <a:ln>
            <a:noFill/>
          </a:ln>
        </p:spPr>
      </p:pic>
      <p:sp>
        <p:nvSpPr>
          <p:cNvPr id="124" name="TextShape 1"/>
          <p:cNvSpPr txBox="1"/>
          <p:nvPr/>
        </p:nvSpPr>
        <p:spPr>
          <a:xfrm>
            <a:off x="228600" y="304920"/>
            <a:ext cx="8229240" cy="4525560"/>
          </a:xfrm>
          <a:prstGeom prst="rect">
            <a:avLst/>
          </a:prstGeom>
        </p:spPr>
        <p:txBody>
          <a:bodyPr/>
          <a:p>
            <a:pPr>
              <a:lnSpc>
                <a:spcPct val="100000"/>
              </a:lnSpc>
              <a:buFont typeface="Arial"/>
              <a:buChar char="•"/>
            </a:pPr>
            <a:r>
              <a:rPr b="1" lang="en-US" sz="3200">
                <a:solidFill>
                  <a:srgbClr val="000000"/>
                </a:solidFill>
                <a:latin typeface="Calibri"/>
              </a:rPr>
              <a:t>Időnként az emberek úgy bántják meg egymást, hogy fogalmuk sincs arról, milyen fájdalmat okoznak nekik. Más esetekben azért bántanak másokat, mert ők maguk is bizonytalanok, személyes gondokkal küszködnek, és másokon levezetve feszültségüket próbálnak enyhülést találni. </a:t>
            </a:r>
            <a:r>
              <a:rPr b="1" lang="en-US" sz="3200">
                <a:solidFill>
                  <a:srgbClr val="c00000"/>
                </a:solidFill>
                <a:latin typeface="Calibri"/>
              </a:rPr>
              <a:t>Ha tudatosítjuk magunkban, hogy mások is sokat küzdenek, ez mennyiben segít abban, hogy könnyebben megbocsássunk nekik? </a:t>
            </a:r>
            <a:r>
              <a:rPr b="1" lang="en-US" sz="3200">
                <a:solidFill>
                  <a:srgbClr val="000000"/>
                </a:solidFill>
                <a:latin typeface="Calibri"/>
              </a:rPr>
              <a:t>Hogyan tudjuk megtanulni azt, hogy olyanoknak is megbocsássunk, akik szándékosan bántanak bennünket? </a:t>
            </a:r>
            <a:r>
              <a:rPr lang="en-US" sz="3200">
                <a:solidFill>
                  <a:srgbClr val="000000"/>
                </a:solidFill>
                <a:latin typeface="Calibri"/>
              </a:rPr>
              <a:t> </a:t>
            </a:r>
            <a:endParaRPr/>
          </a:p>
          <a:p>
            <a:pPr>
              <a:lnSpc>
                <a:spcPct val="100000"/>
              </a:lnSpc>
            </a:pPr>
            <a:endParaRPr/>
          </a:p>
        </p:txBody>
      </p:sp>
      <p:sp>
        <p:nvSpPr>
          <p:cNvPr id="125" name="CustomShape 2"/>
          <p:cNvSpPr/>
          <p:nvPr/>
        </p:nvSpPr>
        <p:spPr>
          <a:xfrm rot="5400000">
            <a:off x="4076280" y="1789920"/>
            <a:ext cx="991440" cy="9143640"/>
          </a:xfrm>
          <a:prstGeom prst="rect">
            <a:avLst/>
          </a:prstGeom>
          <a:gradFill>
            <a:gsLst>
              <a:gs pos="0">
                <a:srgbClr val="397bca"/>
              </a:gs>
              <a:gs pos="50000">
                <a:srgbClr val="2e5f99"/>
              </a:gs>
              <a:gs pos="100000">
                <a:srgbClr val="397bca"/>
              </a:gs>
            </a:gsLst>
            <a:lin ang="10800000"/>
          </a:gradFill>
          <a:ln w="9360">
            <a:solidFill>
              <a:srgbClr val="4a7ebb"/>
            </a:solidFill>
            <a:round/>
          </a:ln>
        </p:spPr>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TextShape 1"/>
          <p:cNvSpPr txBox="1"/>
          <p:nvPr/>
        </p:nvSpPr>
        <p:spPr>
          <a:xfrm>
            <a:off x="885960" y="152280"/>
            <a:ext cx="8229240" cy="1142640"/>
          </a:xfrm>
          <a:prstGeom prst="rect">
            <a:avLst/>
          </a:prstGeom>
        </p:spPr>
        <p:txBody>
          <a:bodyPr anchor="ctr"/>
          <a:p>
            <a:pPr algn="ctr">
              <a:lnSpc>
                <a:spcPct val="100000"/>
              </a:lnSpc>
            </a:pPr>
            <a:r>
              <a:rPr b="1" lang="en-US" sz="4400">
                <a:solidFill>
                  <a:srgbClr val="c00000"/>
                </a:solidFill>
                <a:latin typeface="Calibri"/>
              </a:rPr>
              <a:t>
</a:t>
            </a:r>
            <a:r>
              <a:rPr b="1" lang="en-US" sz="4400">
                <a:solidFill>
                  <a:srgbClr val="c00000"/>
                </a:solidFill>
                <a:latin typeface="Calibri"/>
              </a:rPr>
              <a:t>Valljátok meg egymásnak bűneiteket</a:t>
            </a:r>
            <a:r>
              <a:rPr lang="en-US" sz="4400">
                <a:solidFill>
                  <a:srgbClr val="c00000"/>
                </a:solidFill>
                <a:latin typeface="Calibri"/>
              </a:rPr>
              <a:t>
</a:t>
            </a:r>
            <a:endParaRPr/>
          </a:p>
        </p:txBody>
      </p:sp>
      <p:sp>
        <p:nvSpPr>
          <p:cNvPr id="127" name="TextShape 2"/>
          <p:cNvSpPr txBox="1"/>
          <p:nvPr/>
        </p:nvSpPr>
        <p:spPr>
          <a:xfrm>
            <a:off x="1295280" y="1143000"/>
            <a:ext cx="7543440" cy="2163240"/>
          </a:xfrm>
          <a:prstGeom prst="rect">
            <a:avLst/>
          </a:prstGeom>
        </p:spPr>
        <p:txBody>
          <a:bodyPr/>
          <a:p>
            <a:pPr>
              <a:lnSpc>
                <a:spcPct val="100000"/>
              </a:lnSpc>
              <a:buFont typeface="Arial"/>
              <a:buChar char="•"/>
            </a:pPr>
            <a:r>
              <a:rPr b="1" lang="en-US" sz="3200">
                <a:solidFill>
                  <a:srgbClr val="c00000"/>
                </a:solidFill>
                <a:latin typeface="Calibri"/>
              </a:rPr>
              <a:t>Engedtessék meg azonban egy figyelmeztetés: </a:t>
            </a:r>
            <a:r>
              <a:rPr lang="en-US" sz="3200">
                <a:solidFill>
                  <a:srgbClr val="000000"/>
                </a:solidFill>
                <a:latin typeface="Calibri"/>
              </a:rPr>
              <a:t>bár az elkövetett vétkek megvallása egy közeli barátnak nagy megkönnyebbülést okozhat, ugyanakkor a vallomást tévőt igen sebezhetővé teszi. . </a:t>
            </a:r>
            <a:endParaRPr/>
          </a:p>
        </p:txBody>
      </p:sp>
      <p:sp>
        <p:nvSpPr>
          <p:cNvPr id="128" name="CustomShape 3"/>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129" name="Picture 10"/>
          <p:cNvPicPr/>
          <p:nvPr/>
        </p:nvPicPr>
        <p:blipFill>
          <a:blip r:embed="rId1"/>
          <a:stretch>
            <a:fillRect/>
          </a:stretch>
        </p:blipFill>
        <p:spPr>
          <a:xfrm>
            <a:off x="6934320" y="3048120"/>
            <a:ext cx="2044800" cy="3657240"/>
          </a:xfrm>
          <a:prstGeom prst="rect">
            <a:avLst/>
          </a:prstGeom>
          <a:ln>
            <a:noFill/>
          </a:ln>
        </p:spPr>
      </p:pic>
      <p:sp>
        <p:nvSpPr>
          <p:cNvPr id="130" name="CustomShape 4"/>
          <p:cNvSpPr/>
          <p:nvPr/>
        </p:nvSpPr>
        <p:spPr>
          <a:xfrm>
            <a:off x="1752480" y="3419640"/>
            <a:ext cx="5028840" cy="2527560"/>
          </a:xfrm>
          <a:prstGeom prst="rect">
            <a:avLst/>
          </a:prstGeom>
          <a:noFill/>
          <a:ln>
            <a:noFill/>
          </a:ln>
        </p:spPr>
        <p:txBody>
          <a:bodyPr bIns="45000" lIns="90000" rIns="90000" tIns="45000"/>
          <a:p>
            <a:pPr>
              <a:lnSpc>
                <a:spcPct val="100000"/>
              </a:lnSpc>
            </a:pPr>
            <a:r>
              <a:rPr lang="en-US" sz="3200">
                <a:solidFill>
                  <a:srgbClr val="000000"/>
                </a:solidFill>
                <a:latin typeface="Calibri"/>
              </a:rPr>
              <a:t>Mindig ott van a kockázat, hogy barátunk el fogja mondani a titkot másoknak, és ez mindenkire nézve káros. </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TextShape 1"/>
          <p:cNvSpPr txBox="1"/>
          <p:nvPr/>
        </p:nvSpPr>
        <p:spPr>
          <a:xfrm>
            <a:off x="1066680" y="914400"/>
            <a:ext cx="7543440" cy="4525560"/>
          </a:xfrm>
          <a:prstGeom prst="rect">
            <a:avLst/>
          </a:prstGeom>
        </p:spPr>
        <p:txBody>
          <a:bodyPr/>
          <a:p>
            <a:pPr>
              <a:lnSpc>
                <a:spcPct val="100000"/>
              </a:lnSpc>
              <a:buFont typeface="Arial"/>
              <a:buChar char="•"/>
            </a:pPr>
            <a:r>
              <a:rPr b="1" lang="en-US" sz="3600">
                <a:solidFill>
                  <a:srgbClr val="cc3300"/>
                </a:solidFill>
                <a:latin typeface="Calibri"/>
              </a:rPr>
              <a:t>Ami a legfontosabb: az Úrnak mindig </a:t>
            </a:r>
            <a:r>
              <a:rPr lang="en-US" sz="3200">
                <a:solidFill>
                  <a:srgbClr val="000000"/>
                </a:solidFill>
                <a:latin typeface="Calibri"/>
              </a:rPr>
              <a:t>teljes bizalommal vallhatjuk meg bűneinket, azzal a bizonyossággal, hogy Ő megbocsát. Olvassuk el 1Pt 5:7 versét! </a:t>
            </a:r>
            <a:endParaRPr/>
          </a:p>
        </p:txBody>
      </p:sp>
      <p:sp>
        <p:nvSpPr>
          <p:cNvPr id="132" name="CustomShape 2"/>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133" name="Picture 10"/>
          <p:cNvPicPr/>
          <p:nvPr/>
        </p:nvPicPr>
        <p:blipFill>
          <a:blip r:embed="rId1"/>
          <a:stretch>
            <a:fillRect/>
          </a:stretch>
        </p:blipFill>
        <p:spPr>
          <a:xfrm>
            <a:off x="6553080" y="3048120"/>
            <a:ext cx="2425680" cy="365724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533520" y="609480"/>
            <a:ext cx="8229240" cy="1142640"/>
          </a:xfrm>
          <a:prstGeom prst="rect">
            <a:avLst/>
          </a:prstGeom>
        </p:spPr>
        <p:txBody>
          <a:bodyPr anchor="ctr"/>
          <a:p>
            <a:pPr algn="ctr">
              <a:lnSpc>
                <a:spcPct val="100000"/>
              </a:lnSpc>
            </a:pPr>
            <a:r>
              <a:rPr b="1" lang="en-US" sz="4400">
                <a:solidFill>
                  <a:srgbClr val="c00000"/>
                </a:solidFill>
                <a:latin typeface="Calibri"/>
              </a:rPr>
              <a:t>
</a:t>
            </a:r>
            <a:r>
              <a:rPr b="1" lang="en-US" sz="4400">
                <a:solidFill>
                  <a:srgbClr val="c00000"/>
                </a:solidFill>
                <a:latin typeface="Calibri"/>
              </a:rPr>
              <a:t>Építsünk másokat!</a:t>
            </a:r>
            <a:r>
              <a:rPr b="1" lang="en-US" sz="4400">
                <a:solidFill>
                  <a:srgbClr val="c00000"/>
                </a:solidFill>
                <a:latin typeface="Calibri"/>
              </a:rPr>
              <a:t>
</a:t>
            </a:r>
            <a:r>
              <a:rPr b="1" lang="en-US" sz="4400">
                <a:solidFill>
                  <a:srgbClr val="c00000"/>
                </a:solidFill>
                <a:latin typeface="Calibri"/>
              </a:rPr>
              <a:t>
</a:t>
            </a:r>
            <a:endParaRPr/>
          </a:p>
        </p:txBody>
      </p:sp>
      <p:sp>
        <p:nvSpPr>
          <p:cNvPr id="135" name="TextShape 2"/>
          <p:cNvSpPr txBox="1"/>
          <p:nvPr/>
        </p:nvSpPr>
        <p:spPr>
          <a:xfrm>
            <a:off x="1600200" y="2027160"/>
            <a:ext cx="6857640" cy="4525560"/>
          </a:xfrm>
          <a:prstGeom prst="rect">
            <a:avLst/>
          </a:prstGeom>
        </p:spPr>
        <p:txBody>
          <a:bodyPr/>
          <a:p>
            <a:pPr>
              <a:lnSpc>
                <a:spcPct val="100000"/>
              </a:lnSpc>
              <a:buFont typeface="Arial"/>
              <a:buChar char="•"/>
            </a:pPr>
            <a:r>
              <a:rPr b="1" lang="en-US" sz="3200">
                <a:solidFill>
                  <a:srgbClr val="000000"/>
                </a:solidFill>
                <a:latin typeface="Calibri"/>
              </a:rPr>
              <a:t>Olvassuk el Mt 7:12 versét! Miért olyan fontos az itt olvasható aranyszabály? </a:t>
            </a:r>
            <a:endParaRPr/>
          </a:p>
        </p:txBody>
      </p:sp>
      <p:sp>
        <p:nvSpPr>
          <p:cNvPr id="136" name="CustomShape 3"/>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137" name="Picture 3"/>
          <p:cNvPicPr/>
          <p:nvPr/>
        </p:nvPicPr>
        <p:blipFill>
          <a:blip r:embed="rId1"/>
          <a:stretch>
            <a:fillRect/>
          </a:stretch>
        </p:blipFill>
        <p:spPr>
          <a:xfrm>
            <a:off x="4068720" y="3657600"/>
            <a:ext cx="4465080" cy="297144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1371600" y="937440"/>
            <a:ext cx="7238520" cy="4525560"/>
          </a:xfrm>
          <a:prstGeom prst="rect">
            <a:avLst/>
          </a:prstGeom>
        </p:spPr>
        <p:txBody>
          <a:bodyPr/>
          <a:p>
            <a:pPr>
              <a:lnSpc>
                <a:spcPct val="100000"/>
              </a:lnSpc>
              <a:buFont typeface="Arial"/>
              <a:buChar char="•"/>
            </a:pPr>
            <a:r>
              <a:rPr b="1" lang="en-US" sz="3200">
                <a:solidFill>
                  <a:srgbClr val="c00000"/>
                </a:solidFill>
                <a:latin typeface="Calibri"/>
              </a:rPr>
              <a:t>Ez az elv felbecsülhetetlen értékű kincs a társas kapcsolatokban. Pozitív, szereteten alapul, univerzális, </a:t>
            </a:r>
            <a:r>
              <a:rPr lang="en-US" sz="3200">
                <a:solidFill>
                  <a:srgbClr val="000000"/>
                </a:solidFill>
                <a:latin typeface="Calibri"/>
              </a:rPr>
              <a:t>az emberi törvényeken messze felül-, és túlmutat. </a:t>
            </a:r>
            <a:endParaRPr/>
          </a:p>
          <a:p>
            <a:pPr>
              <a:lnSpc>
                <a:spcPct val="100000"/>
              </a:lnSpc>
            </a:pPr>
            <a:r>
              <a:rPr lang="en-US" sz="3200">
                <a:solidFill>
                  <a:srgbClr val="000000"/>
                </a:solidFill>
                <a:latin typeface="Calibri"/>
              </a:rPr>
              <a:t>    </a:t>
            </a:r>
            <a:r>
              <a:rPr b="1" i="1" lang="en-US" sz="3200">
                <a:solidFill>
                  <a:srgbClr val="c00000"/>
                </a:solidFill>
                <a:latin typeface="Calibri"/>
              </a:rPr>
              <a:t>Az „aranyszabály” </a:t>
            </a:r>
            <a:endParaRPr/>
          </a:p>
          <a:p>
            <a:pPr>
              <a:lnSpc>
                <a:spcPct val="100000"/>
              </a:lnSpc>
            </a:pPr>
            <a:r>
              <a:rPr i="1" lang="en-US" sz="3200">
                <a:solidFill>
                  <a:srgbClr val="000000"/>
                </a:solidFill>
                <a:latin typeface="Calibri"/>
              </a:rPr>
              <a:t>   </a:t>
            </a:r>
            <a:r>
              <a:rPr i="1" lang="en-US" sz="3200">
                <a:solidFill>
                  <a:srgbClr val="000000"/>
                </a:solidFill>
                <a:latin typeface="Calibri"/>
              </a:rPr>
              <a:t>gyakorlati előnyökkel </a:t>
            </a:r>
            <a:endParaRPr/>
          </a:p>
          <a:p>
            <a:pPr>
              <a:lnSpc>
                <a:spcPct val="100000"/>
              </a:lnSpc>
            </a:pPr>
            <a:r>
              <a:rPr i="1" lang="en-US" sz="3200">
                <a:solidFill>
                  <a:srgbClr val="000000"/>
                </a:solidFill>
                <a:latin typeface="Calibri"/>
              </a:rPr>
              <a:t>   </a:t>
            </a:r>
            <a:r>
              <a:rPr i="1" lang="en-US" sz="3200">
                <a:solidFill>
                  <a:srgbClr val="000000"/>
                </a:solidFill>
                <a:latin typeface="Calibri"/>
              </a:rPr>
              <a:t>jár minden érintett</a:t>
            </a:r>
            <a:endParaRPr/>
          </a:p>
          <a:p>
            <a:pPr>
              <a:lnSpc>
                <a:spcPct val="100000"/>
              </a:lnSpc>
            </a:pPr>
            <a:r>
              <a:rPr i="1" lang="en-US" sz="3200">
                <a:solidFill>
                  <a:srgbClr val="000000"/>
                </a:solidFill>
                <a:latin typeface="Calibri"/>
              </a:rPr>
              <a:t>   </a:t>
            </a:r>
            <a:r>
              <a:rPr i="1" lang="en-US" sz="3200">
                <a:solidFill>
                  <a:srgbClr val="000000"/>
                </a:solidFill>
                <a:latin typeface="Calibri"/>
              </a:rPr>
              <a:t>esetében. </a:t>
            </a:r>
            <a:endParaRPr/>
          </a:p>
          <a:p>
            <a:pPr>
              <a:lnSpc>
                <a:spcPct val="100000"/>
              </a:lnSpc>
            </a:pPr>
            <a:endParaRPr/>
          </a:p>
        </p:txBody>
      </p:sp>
      <p:sp>
        <p:nvSpPr>
          <p:cNvPr id="139" name="CustomShape 2"/>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140" name="Picture 2"/>
          <p:cNvPicPr/>
          <p:nvPr/>
        </p:nvPicPr>
        <p:blipFill>
          <a:blip r:embed="rId1"/>
          <a:stretch>
            <a:fillRect/>
          </a:stretch>
        </p:blipFill>
        <p:spPr>
          <a:xfrm>
            <a:off x="5486400" y="3200400"/>
            <a:ext cx="3504960" cy="350496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1" name="TextShape 1"/>
          <p:cNvSpPr txBox="1"/>
          <p:nvPr/>
        </p:nvSpPr>
        <p:spPr>
          <a:xfrm>
            <a:off x="685800" y="762120"/>
            <a:ext cx="7543440" cy="4525560"/>
          </a:xfrm>
          <a:prstGeom prst="rect">
            <a:avLst/>
          </a:prstGeom>
        </p:spPr>
        <p:txBody>
          <a:bodyPr/>
          <a:p>
            <a:pPr>
              <a:lnSpc>
                <a:spcPct val="100000"/>
              </a:lnSpc>
              <a:buFont typeface="Arial"/>
              <a:buChar char="•"/>
            </a:pPr>
            <a:r>
              <a:rPr b="1" lang="en-US" sz="3200">
                <a:solidFill>
                  <a:srgbClr val="000000"/>
                </a:solidFill>
                <a:latin typeface="Calibri"/>
              </a:rPr>
              <a:t>A megbocsátás gyakran nagyon nehéz, különösen, ha iszonyú bántás ért. </a:t>
            </a:r>
            <a:r>
              <a:rPr b="1" lang="en-US" sz="3200">
                <a:solidFill>
                  <a:srgbClr val="c00000"/>
                </a:solidFill>
                <a:latin typeface="Calibri"/>
              </a:rPr>
              <a:t>Hogyan tanulhatunk meg megbocsátani azoknak, akik nem kérnek bocsánatot; akiket nem is érdekel, hogy megbocsátasz-e vagy sem; illetve még gúnyolódnak is ezen? </a:t>
            </a:r>
            <a:r>
              <a:rPr b="1" lang="en-US" sz="3200">
                <a:solidFill>
                  <a:srgbClr val="000000"/>
                </a:solidFill>
                <a:latin typeface="Calibri"/>
              </a:rPr>
              <a:t>Mi a te felelősséged az ilyen esetekben?  </a:t>
            </a:r>
            <a:endParaRPr/>
          </a:p>
          <a:p>
            <a:pPr>
              <a:lnSpc>
                <a:spcPct val="100000"/>
              </a:lnSpc>
            </a:pPr>
            <a:endParaRPr/>
          </a:p>
        </p:txBody>
      </p:sp>
      <p:pic>
        <p:nvPicPr>
          <p:cNvPr descr="" id="142" name="Picture 7"/>
          <p:cNvPicPr/>
          <p:nvPr/>
        </p:nvPicPr>
        <p:blipFill>
          <a:blip r:embed="rId1"/>
          <a:stretch>
            <a:fillRect/>
          </a:stretch>
        </p:blipFill>
        <p:spPr>
          <a:xfrm>
            <a:off x="6400800" y="3352680"/>
            <a:ext cx="3047760" cy="3047760"/>
          </a:xfrm>
          <a:prstGeom prst="rect">
            <a:avLst/>
          </a:prstGeom>
          <a:ln>
            <a:noFill/>
          </a:ln>
        </p:spPr>
      </p:pic>
      <p:sp>
        <p:nvSpPr>
          <p:cNvPr id="143" name="CustomShape 2"/>
          <p:cNvSpPr/>
          <p:nvPr/>
        </p:nvSpPr>
        <p:spPr>
          <a:xfrm rot="5400000">
            <a:off x="4076280" y="1789920"/>
            <a:ext cx="991440" cy="9143640"/>
          </a:xfrm>
          <a:prstGeom prst="rect">
            <a:avLst/>
          </a:prstGeom>
          <a:gradFill>
            <a:gsLst>
              <a:gs pos="0">
                <a:srgbClr val="397bca"/>
              </a:gs>
              <a:gs pos="50000">
                <a:srgbClr val="2e5f99"/>
              </a:gs>
              <a:gs pos="100000">
                <a:srgbClr val="397bca"/>
              </a:gs>
            </a:gsLst>
            <a:lin ang="10800000"/>
          </a:gradFill>
          <a:ln w="9360">
            <a:solidFill>
              <a:srgbClr val="4a7ebb"/>
            </a:solidFill>
            <a:round/>
          </a:ln>
        </p:spPr>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533520" y="533520"/>
            <a:ext cx="8229240" cy="1142640"/>
          </a:xfrm>
          <a:prstGeom prst="rect">
            <a:avLst/>
          </a:prstGeom>
        </p:spPr>
        <p:txBody>
          <a:bodyPr anchor="ctr"/>
          <a:p>
            <a:pPr algn="ctr">
              <a:lnSpc>
                <a:spcPct val="100000"/>
              </a:lnSpc>
            </a:pPr>
            <a:r>
              <a:rPr b="1" lang="en-US" sz="4400">
                <a:solidFill>
                  <a:srgbClr val="c00000"/>
                </a:solidFill>
                <a:latin typeface="Calibri"/>
              </a:rPr>
              <a:t>Alapige:</a:t>
            </a:r>
            <a:endParaRPr/>
          </a:p>
        </p:txBody>
      </p:sp>
      <p:sp>
        <p:nvSpPr>
          <p:cNvPr id="86" name="TextShape 2"/>
          <p:cNvSpPr txBox="1"/>
          <p:nvPr/>
        </p:nvSpPr>
        <p:spPr>
          <a:xfrm>
            <a:off x="1219320" y="1752480"/>
            <a:ext cx="7543440" cy="2590560"/>
          </a:xfrm>
          <a:prstGeom prst="rect">
            <a:avLst/>
          </a:prstGeom>
        </p:spPr>
        <p:txBody>
          <a:bodyPr/>
          <a:p>
            <a:pPr>
              <a:lnSpc>
                <a:spcPct val="100000"/>
              </a:lnSpc>
              <a:buFont typeface="Arial"/>
              <a:buChar char="•"/>
            </a:pPr>
            <a:r>
              <a:rPr b="1" i="1" lang="en-US" sz="3200">
                <a:solidFill>
                  <a:srgbClr val="000000"/>
                </a:solidFill>
                <a:latin typeface="Calibri"/>
              </a:rPr>
              <a:t>„</a:t>
            </a:r>
            <a:r>
              <a:rPr b="1" i="1" lang="en-US" sz="3200">
                <a:solidFill>
                  <a:srgbClr val="000000"/>
                </a:solidFill>
                <a:latin typeface="Calibri"/>
              </a:rPr>
              <a:t>Amit tehát szeretnétek, hogy az emberek veletek cselekedjenek, ti is ugyanazt cselekedjétek velük, mert ez a törvény, és ezt tanítják a próféták”</a:t>
            </a:r>
            <a:r>
              <a:rPr b="1" lang="en-US" sz="3200">
                <a:solidFill>
                  <a:srgbClr val="000000"/>
                </a:solidFill>
                <a:latin typeface="Calibri"/>
              </a:rPr>
              <a:t> (Mt 7:12). </a:t>
            </a:r>
            <a:endParaRPr/>
          </a:p>
        </p:txBody>
      </p:sp>
      <p:sp>
        <p:nvSpPr>
          <p:cNvPr id="87" name="CustomShape 3"/>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88" name="Picture 2"/>
          <p:cNvPicPr/>
          <p:nvPr/>
        </p:nvPicPr>
        <p:blipFill>
          <a:blip r:embed="rId1"/>
          <a:stretch>
            <a:fillRect/>
          </a:stretch>
        </p:blipFill>
        <p:spPr>
          <a:xfrm>
            <a:off x="4724280" y="3962520"/>
            <a:ext cx="4076280" cy="2709360"/>
          </a:xfrm>
          <a:prstGeom prst="rect">
            <a:avLst/>
          </a:prstGeom>
          <a:ln>
            <a:noFill/>
          </a:ln>
        </p:spPr>
      </p:pic>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457200" y="914400"/>
            <a:ext cx="8229240" cy="4525560"/>
          </a:xfrm>
          <a:prstGeom prst="rect">
            <a:avLst/>
          </a:prstGeom>
        </p:spPr>
        <p:txBody>
          <a:bodyPr/>
          <a:p>
            <a:pPr>
              <a:lnSpc>
                <a:spcPct val="100000"/>
              </a:lnSpc>
              <a:buFont typeface="Arial"/>
              <a:buChar char="•"/>
            </a:pPr>
            <a:r>
              <a:rPr b="1" lang="en-US" sz="3200">
                <a:solidFill>
                  <a:srgbClr val="c00000"/>
                </a:solidFill>
                <a:latin typeface="Calibri"/>
              </a:rPr>
              <a:t>A családon belüli verbális és fizikai erőszak sajnos jelenlévő valóság, ami sok fájdalmat okoz egyéneknek és csoportoknak egyaránt. Keresztényként mit tehetünk e probléma megelőzéséért?</a:t>
            </a:r>
            <a:r>
              <a:rPr b="1" lang="en-US" sz="3200">
                <a:solidFill>
                  <a:srgbClr val="000000"/>
                </a:solidFill>
                <a:latin typeface="Calibri"/>
              </a:rPr>
              <a:t> Mit kell tanácsolnunk, amikor a megbocsátás nem hoz érdemi változást a bántalmazó viselkedésében? </a:t>
            </a:r>
            <a:r>
              <a:rPr b="1" lang="en-US" sz="3200">
                <a:solidFill>
                  <a:srgbClr val="000000"/>
                </a:solidFill>
                <a:latin typeface="Calibri"/>
              </a:rPr>
              <a:t>	</a:t>
            </a:r>
            <a:endParaRPr/>
          </a:p>
          <a:p>
            <a:pPr>
              <a:lnSpc>
                <a:spcPct val="100000"/>
              </a:lnSpc>
            </a:pPr>
            <a:endParaRPr/>
          </a:p>
        </p:txBody>
      </p:sp>
      <p:pic>
        <p:nvPicPr>
          <p:cNvPr descr="" id="145" name="Picture 7"/>
          <p:cNvPicPr/>
          <p:nvPr/>
        </p:nvPicPr>
        <p:blipFill>
          <a:blip r:embed="rId1"/>
          <a:stretch>
            <a:fillRect/>
          </a:stretch>
        </p:blipFill>
        <p:spPr>
          <a:xfrm>
            <a:off x="6400800" y="3352680"/>
            <a:ext cx="3047760" cy="3047760"/>
          </a:xfrm>
          <a:prstGeom prst="rect">
            <a:avLst/>
          </a:prstGeom>
          <a:ln>
            <a:noFill/>
          </a:ln>
        </p:spPr>
      </p:pic>
      <p:sp>
        <p:nvSpPr>
          <p:cNvPr id="146" name="CustomShape 2"/>
          <p:cNvSpPr/>
          <p:nvPr/>
        </p:nvSpPr>
        <p:spPr>
          <a:xfrm rot="5400000">
            <a:off x="4076280" y="1789920"/>
            <a:ext cx="991440" cy="9143640"/>
          </a:xfrm>
          <a:prstGeom prst="rect">
            <a:avLst/>
          </a:prstGeom>
          <a:gradFill>
            <a:gsLst>
              <a:gs pos="0">
                <a:srgbClr val="397bca"/>
              </a:gs>
              <a:gs pos="50000">
                <a:srgbClr val="2e5f99"/>
              </a:gs>
              <a:gs pos="100000">
                <a:srgbClr val="397bca"/>
              </a:gs>
            </a:gsLst>
            <a:lin ang="10800000"/>
          </a:gradFill>
          <a:ln w="9360">
            <a:solidFill>
              <a:srgbClr val="4a7ebb"/>
            </a:solidFill>
            <a:round/>
          </a:ln>
        </p:spPr>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TextShape 1"/>
          <p:cNvSpPr txBox="1"/>
          <p:nvPr/>
        </p:nvSpPr>
        <p:spPr>
          <a:xfrm>
            <a:off x="380880" y="1219320"/>
            <a:ext cx="8229240" cy="4525560"/>
          </a:xfrm>
          <a:prstGeom prst="rect">
            <a:avLst/>
          </a:prstGeom>
        </p:spPr>
        <p:txBody>
          <a:bodyPr/>
          <a:p>
            <a:pPr>
              <a:lnSpc>
                <a:spcPct val="100000"/>
              </a:lnSpc>
              <a:buFont typeface="Arial"/>
              <a:buChar char="•"/>
            </a:pPr>
            <a:r>
              <a:rPr b="1" lang="en-US" sz="3200">
                <a:solidFill>
                  <a:srgbClr val="000000"/>
                </a:solidFill>
                <a:latin typeface="Calibri"/>
              </a:rPr>
              <a:t>Gondolkodj el az életeden! </a:t>
            </a:r>
            <a:r>
              <a:rPr b="1" lang="en-US" sz="3200">
                <a:solidFill>
                  <a:srgbClr val="c00000"/>
                </a:solidFill>
                <a:latin typeface="Calibri"/>
              </a:rPr>
              <a:t>Milyen lépéseket tehetnél </a:t>
            </a:r>
            <a:r>
              <a:rPr b="1" i="1" lang="en-US" sz="3200">
                <a:solidFill>
                  <a:srgbClr val="c00000"/>
                </a:solidFill>
                <a:latin typeface="Calibri"/>
              </a:rPr>
              <a:t>te magad</a:t>
            </a:r>
            <a:r>
              <a:rPr b="1" lang="en-US" sz="3200">
                <a:solidFill>
                  <a:srgbClr val="c00000"/>
                </a:solidFill>
                <a:latin typeface="Calibri"/>
              </a:rPr>
              <a:t> a kapcsolataid javításáért? </a:t>
            </a:r>
            <a:r>
              <a:rPr b="1" lang="en-US" sz="3200">
                <a:solidFill>
                  <a:srgbClr val="000000"/>
                </a:solidFill>
                <a:latin typeface="Calibri"/>
              </a:rPr>
              <a:t>Az alázat, az Istenbe vetett bizalom és a jóra való készség miért nagyon fontos ebben a folyamatban?</a:t>
            </a:r>
            <a:r>
              <a:rPr lang="en-US" sz="3200">
                <a:solidFill>
                  <a:srgbClr val="000000"/>
                </a:solidFill>
                <a:latin typeface="Calibri"/>
              </a:rPr>
              <a:t> </a:t>
            </a:r>
            <a:endParaRPr/>
          </a:p>
          <a:p>
            <a:pPr>
              <a:lnSpc>
                <a:spcPct val="100000"/>
              </a:lnSpc>
            </a:pPr>
            <a:endParaRPr/>
          </a:p>
        </p:txBody>
      </p:sp>
      <p:pic>
        <p:nvPicPr>
          <p:cNvPr descr="" id="148" name="Picture 7"/>
          <p:cNvPicPr/>
          <p:nvPr/>
        </p:nvPicPr>
        <p:blipFill>
          <a:blip r:embed="rId1"/>
          <a:stretch>
            <a:fillRect/>
          </a:stretch>
        </p:blipFill>
        <p:spPr>
          <a:xfrm>
            <a:off x="6400800" y="3352680"/>
            <a:ext cx="3047760" cy="3047760"/>
          </a:xfrm>
          <a:prstGeom prst="rect">
            <a:avLst/>
          </a:prstGeom>
          <a:ln>
            <a:noFill/>
          </a:ln>
        </p:spPr>
      </p:pic>
      <p:sp>
        <p:nvSpPr>
          <p:cNvPr id="149" name="CustomShape 2"/>
          <p:cNvSpPr/>
          <p:nvPr/>
        </p:nvSpPr>
        <p:spPr>
          <a:xfrm rot="5400000">
            <a:off x="4076280" y="1789920"/>
            <a:ext cx="991440" cy="9143640"/>
          </a:xfrm>
          <a:prstGeom prst="rect">
            <a:avLst/>
          </a:prstGeom>
          <a:gradFill>
            <a:gsLst>
              <a:gs pos="0">
                <a:srgbClr val="397bca"/>
              </a:gs>
              <a:gs pos="50000">
                <a:srgbClr val="2e5f99"/>
              </a:gs>
              <a:gs pos="100000">
                <a:srgbClr val="397bca"/>
              </a:gs>
            </a:gsLst>
            <a:lin ang="10800000"/>
          </a:gradFill>
          <a:ln w="9360">
            <a:solidFill>
              <a:srgbClr val="4a7ebb"/>
            </a:solidFill>
            <a:round/>
          </a:ln>
        </p:spPr>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 name="TextShape 1"/>
          <p:cNvSpPr txBox="1"/>
          <p:nvPr/>
        </p:nvSpPr>
        <p:spPr>
          <a:xfrm>
            <a:off x="1143000" y="1143000"/>
            <a:ext cx="7391160" cy="4525560"/>
          </a:xfrm>
          <a:prstGeom prst="rect">
            <a:avLst/>
          </a:prstGeom>
        </p:spPr>
        <p:txBody>
          <a:bodyPr/>
          <a:p>
            <a:pPr>
              <a:lnSpc>
                <a:spcPct val="100000"/>
              </a:lnSpc>
              <a:buFont typeface="Arial"/>
              <a:buChar char="•"/>
            </a:pPr>
            <a:r>
              <a:rPr lang="en-US" sz="3200">
                <a:solidFill>
                  <a:srgbClr val="000000"/>
                </a:solidFill>
                <a:latin typeface="Calibri"/>
              </a:rPr>
              <a:t>Legyen szó akár a házastárssal, a gyerekekkel, a főnökkel, a munkatársakkal, szomszédokkal, barátokkal, vagy ellenséggel való konfliktusról, </a:t>
            </a:r>
            <a:r>
              <a:rPr b="1" lang="en-US" sz="3200">
                <a:solidFill>
                  <a:srgbClr val="c00000"/>
                </a:solidFill>
                <a:latin typeface="Calibri"/>
              </a:rPr>
              <a:t>a legfőbb stressztényezők mindig az emberek. Ezzel ellentétben, ha a kapcsolataink rendben vannak, ez a megelégedettség hatalmas forrását jelenti. </a:t>
            </a:r>
            <a:r>
              <a:rPr lang="en-US" sz="3200">
                <a:solidFill>
                  <a:srgbClr val="000000"/>
                </a:solidFill>
                <a:latin typeface="Calibri"/>
              </a:rPr>
              <a:t>Ez a jelenség pedig teljesen független földrajzi helyzettől és kultúrától. Az emberek tesznek boldoggá, vagy éppen ellenkezőleg: végtelenül boldogtalanná. </a:t>
            </a:r>
            <a:endParaRPr/>
          </a:p>
          <a:p>
            <a:pPr>
              <a:lnSpc>
                <a:spcPct val="100000"/>
              </a:lnSpc>
            </a:pPr>
            <a:endParaRPr/>
          </a:p>
        </p:txBody>
      </p:sp>
      <p:sp>
        <p:nvSpPr>
          <p:cNvPr id="90" name="CustomShape 2"/>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91" name="Picture 2"/>
          <p:cNvPicPr/>
          <p:nvPr/>
        </p:nvPicPr>
        <p:blipFill>
          <a:blip r:embed="rId1"/>
          <a:stretch>
            <a:fillRect/>
          </a:stretch>
        </p:blipFill>
        <p:spPr>
          <a:xfrm>
            <a:off x="5430960" y="5486400"/>
            <a:ext cx="3407760" cy="106632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TextShape 1"/>
          <p:cNvSpPr txBox="1"/>
          <p:nvPr/>
        </p:nvSpPr>
        <p:spPr>
          <a:xfrm>
            <a:off x="685800" y="380880"/>
            <a:ext cx="8229240" cy="1142640"/>
          </a:xfrm>
          <a:prstGeom prst="rect">
            <a:avLst/>
          </a:prstGeom>
        </p:spPr>
        <p:txBody>
          <a:bodyPr anchor="ctr"/>
          <a:p>
            <a:pPr algn="ctr">
              <a:lnSpc>
                <a:spcPct val="100000"/>
              </a:lnSpc>
            </a:pPr>
            <a:r>
              <a:rPr b="1" lang="en-US" sz="4400">
                <a:solidFill>
                  <a:srgbClr val="c00000"/>
                </a:solidFill>
                <a:latin typeface="Calibri"/>
              </a:rPr>
              <a:t>
</a:t>
            </a:r>
            <a:r>
              <a:rPr b="1" lang="en-US" sz="4400">
                <a:solidFill>
                  <a:srgbClr val="c00000"/>
                </a:solidFill>
                <a:latin typeface="Calibri"/>
              </a:rPr>
              <a:t>Teljesen alázatos és gyengéd</a:t>
            </a:r>
            <a:r>
              <a:rPr b="1" lang="en-US" sz="4400">
                <a:solidFill>
                  <a:srgbClr val="c00000"/>
                </a:solidFill>
                <a:latin typeface="Calibri"/>
              </a:rPr>
              <a:t>
</a:t>
            </a:r>
            <a:endParaRPr/>
          </a:p>
        </p:txBody>
      </p:sp>
      <p:sp>
        <p:nvSpPr>
          <p:cNvPr id="93" name="TextShape 2"/>
          <p:cNvSpPr txBox="1"/>
          <p:nvPr/>
        </p:nvSpPr>
        <p:spPr>
          <a:xfrm>
            <a:off x="1295280" y="1523880"/>
            <a:ext cx="7467120" cy="4525560"/>
          </a:xfrm>
          <a:prstGeom prst="rect">
            <a:avLst/>
          </a:prstGeom>
        </p:spPr>
        <p:txBody>
          <a:bodyPr/>
          <a:p>
            <a:pPr>
              <a:lnSpc>
                <a:spcPct val="100000"/>
              </a:lnSpc>
              <a:buFont typeface="Arial"/>
              <a:buChar char="•"/>
            </a:pPr>
            <a:r>
              <a:rPr b="1" lang="en-US" sz="3200">
                <a:solidFill>
                  <a:srgbClr val="000000"/>
                </a:solidFill>
                <a:latin typeface="Calibri"/>
              </a:rPr>
              <a:t>Olvassuk el Ef 4:1-3 versét! Mit gondolsz, miért kapcsolja össze Pál apostol az alázatot, a gyengédséget, a türelmet a jó kapcsolatokkal és az egységgel? Idézzünk fel példákat saját tapasztalatunkból arra vonatkozóan, miként hatottak pozitívan a kapcsolatainkra</a:t>
            </a:r>
            <a:endParaRPr/>
          </a:p>
          <a:p>
            <a:pPr>
              <a:lnSpc>
                <a:spcPct val="100000"/>
              </a:lnSpc>
            </a:pPr>
            <a:r>
              <a:rPr b="1" lang="en-US" sz="3200">
                <a:solidFill>
                  <a:srgbClr val="000000"/>
                </a:solidFill>
                <a:latin typeface="Calibri"/>
              </a:rPr>
              <a:t>   </a:t>
            </a:r>
            <a:r>
              <a:rPr b="1" lang="en-US" sz="3200">
                <a:solidFill>
                  <a:srgbClr val="000000"/>
                </a:solidFill>
                <a:latin typeface="Calibri"/>
              </a:rPr>
              <a:t>a fenti tulajdonságok!</a:t>
            </a:r>
            <a:endParaRPr/>
          </a:p>
        </p:txBody>
      </p:sp>
      <p:sp>
        <p:nvSpPr>
          <p:cNvPr id="94" name="CustomShape 3"/>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95" name="Picture 7"/>
          <p:cNvPicPr/>
          <p:nvPr/>
        </p:nvPicPr>
        <p:blipFill>
          <a:blip r:embed="rId1"/>
          <a:stretch>
            <a:fillRect/>
          </a:stretch>
        </p:blipFill>
        <p:spPr>
          <a:xfrm>
            <a:off x="5334120" y="4394880"/>
            <a:ext cx="3657240" cy="244404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1371600" y="1295280"/>
            <a:ext cx="7391160" cy="4525560"/>
          </a:xfrm>
          <a:prstGeom prst="rect">
            <a:avLst/>
          </a:prstGeom>
        </p:spPr>
        <p:txBody>
          <a:bodyPr/>
          <a:p>
            <a:pPr>
              <a:lnSpc>
                <a:spcPct val="100000"/>
              </a:lnSpc>
              <a:buFont typeface="Arial"/>
              <a:buChar char="•"/>
            </a:pPr>
            <a:r>
              <a:rPr b="1" lang="en-US" sz="3200">
                <a:solidFill>
                  <a:srgbClr val="000000"/>
                </a:solidFill>
                <a:latin typeface="Calibri"/>
              </a:rPr>
              <a:t>Olvassuk el 1Sámuel 25. fejezetét! Mit tanulhatunk Abigail és Dávid viselkedéséből azzal kapcsolatban, hogy miként viselkedjünk nehéz és feszült helyzetekben? </a:t>
            </a:r>
            <a:endParaRPr/>
          </a:p>
          <a:p>
            <a:pPr>
              <a:lnSpc>
                <a:spcPct val="100000"/>
              </a:lnSpc>
            </a:pPr>
            <a:endParaRPr/>
          </a:p>
        </p:txBody>
      </p:sp>
      <p:sp>
        <p:nvSpPr>
          <p:cNvPr id="97" name="CustomShape 2"/>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98" name="Picture 2"/>
          <p:cNvPicPr/>
          <p:nvPr/>
        </p:nvPicPr>
        <p:blipFill>
          <a:blip r:embed="rId1"/>
          <a:stretch>
            <a:fillRect/>
          </a:stretch>
        </p:blipFill>
        <p:spPr>
          <a:xfrm>
            <a:off x="6248520" y="3073320"/>
            <a:ext cx="2723760" cy="3631680"/>
          </a:xfrm>
          <a:prstGeom prst="rect">
            <a:avLst/>
          </a:prstGeom>
          <a:ln>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1143000" y="1295280"/>
            <a:ext cx="7467120" cy="4525560"/>
          </a:xfrm>
          <a:prstGeom prst="rect">
            <a:avLst/>
          </a:prstGeom>
        </p:spPr>
        <p:txBody>
          <a:bodyPr/>
          <a:p>
            <a:pPr>
              <a:lnSpc>
                <a:spcPct val="100000"/>
              </a:lnSpc>
              <a:buFont typeface="Arial"/>
              <a:buChar char="•"/>
            </a:pPr>
            <a:r>
              <a:rPr b="1" lang="en-US" sz="3200">
                <a:solidFill>
                  <a:srgbClr val="c00000"/>
                </a:solidFill>
                <a:latin typeface="Calibri"/>
              </a:rPr>
              <a:t>Abigail tapintatos, alázatos lépése teljesen megfordította Dávid szándékát. </a:t>
            </a:r>
            <a:r>
              <a:rPr lang="en-US" sz="3200">
                <a:solidFill>
                  <a:srgbClr val="000000"/>
                </a:solidFill>
                <a:latin typeface="Calibri"/>
              </a:rPr>
              <a:t>Dicsőítette az Urat, amiért elküldte az asszonyt hozzá, őt pedig a jó ítélőképességéért dicsérte meg. Ez a hatékony közbenjárás, a teljesen istenfélő lelkület nagyon sok ártatlan ember életét mentette meg. </a:t>
            </a:r>
            <a:endParaRPr/>
          </a:p>
        </p:txBody>
      </p:sp>
      <p:sp>
        <p:nvSpPr>
          <p:cNvPr id="100" name="CustomShape 2"/>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609480" y="609480"/>
            <a:ext cx="8229240" cy="1142640"/>
          </a:xfrm>
          <a:prstGeom prst="rect">
            <a:avLst/>
          </a:prstGeom>
        </p:spPr>
        <p:txBody>
          <a:bodyPr anchor="ctr"/>
          <a:p>
            <a:pPr algn="ctr">
              <a:lnSpc>
                <a:spcPct val="100000"/>
              </a:lnSpc>
            </a:pPr>
            <a:r>
              <a:rPr b="1" lang="en-US" sz="4400">
                <a:solidFill>
                  <a:srgbClr val="c00000"/>
                </a:solidFill>
                <a:latin typeface="Calibri"/>
              </a:rPr>
              <a:t>
</a:t>
            </a:r>
            <a:r>
              <a:rPr b="1" lang="en-US" sz="4400">
                <a:solidFill>
                  <a:srgbClr val="c00000"/>
                </a:solidFill>
                <a:latin typeface="Calibri"/>
              </a:rPr>
              <a:t>Jóval fizetni a rosszért</a:t>
            </a:r>
            <a:r>
              <a:rPr b="1" lang="en-US" sz="4400">
                <a:solidFill>
                  <a:srgbClr val="c00000"/>
                </a:solidFill>
                <a:latin typeface="Calibri"/>
              </a:rPr>
              <a:t>
</a:t>
            </a:r>
            <a:endParaRPr/>
          </a:p>
        </p:txBody>
      </p:sp>
      <p:sp>
        <p:nvSpPr>
          <p:cNvPr id="102" name="TextShape 2"/>
          <p:cNvSpPr txBox="1"/>
          <p:nvPr/>
        </p:nvSpPr>
        <p:spPr>
          <a:xfrm>
            <a:off x="1066680" y="2027160"/>
            <a:ext cx="7619760" cy="4525560"/>
          </a:xfrm>
          <a:prstGeom prst="rect">
            <a:avLst/>
          </a:prstGeom>
        </p:spPr>
        <p:txBody>
          <a:bodyPr/>
          <a:p>
            <a:pPr>
              <a:lnSpc>
                <a:spcPct val="100000"/>
              </a:lnSpc>
              <a:buFont typeface="Arial"/>
              <a:buChar char="•"/>
            </a:pPr>
            <a:r>
              <a:rPr b="1" lang="en-US" sz="3200">
                <a:solidFill>
                  <a:srgbClr val="000000"/>
                </a:solidFill>
                <a:latin typeface="Calibri"/>
              </a:rPr>
              <a:t>Mi a valódi mondanivalója 1Pt 3:8-12 verseinek? Milyen konkrét helyzetekben tudod közvetlenül alkalmazni ezeket az elveket? </a:t>
            </a:r>
            <a:endParaRPr/>
          </a:p>
        </p:txBody>
      </p:sp>
      <p:sp>
        <p:nvSpPr>
          <p:cNvPr id="103" name="CustomShape 3"/>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104" name="Picture 8"/>
          <p:cNvPicPr/>
          <p:nvPr/>
        </p:nvPicPr>
        <p:blipFill>
          <a:blip r:embed="rId1"/>
          <a:stretch>
            <a:fillRect/>
          </a:stretch>
        </p:blipFill>
        <p:spPr>
          <a:xfrm>
            <a:off x="5257800" y="3726000"/>
            <a:ext cx="3733560" cy="306828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5" name="TextShape 1"/>
          <p:cNvSpPr txBox="1"/>
          <p:nvPr/>
        </p:nvSpPr>
        <p:spPr>
          <a:xfrm>
            <a:off x="1066680" y="533520"/>
            <a:ext cx="7924320" cy="4525560"/>
          </a:xfrm>
          <a:prstGeom prst="rect">
            <a:avLst/>
          </a:prstGeom>
        </p:spPr>
        <p:txBody>
          <a:bodyPr/>
          <a:p>
            <a:pPr>
              <a:lnSpc>
                <a:spcPct val="100000"/>
              </a:lnSpc>
              <a:buFont typeface="Arial"/>
              <a:buChar char="•"/>
            </a:pPr>
            <a:r>
              <a:rPr b="1" lang="en-US" sz="3200">
                <a:solidFill>
                  <a:srgbClr val="c00000"/>
                </a:solidFill>
                <a:latin typeface="Calibri"/>
              </a:rPr>
              <a:t>Jézus átfogalmazta a </a:t>
            </a:r>
            <a:r>
              <a:rPr b="1" i="1" lang="en-US" sz="3200">
                <a:solidFill>
                  <a:srgbClr val="c00000"/>
                </a:solidFill>
                <a:latin typeface="Calibri"/>
              </a:rPr>
              <a:t>„szemet szemért”</a:t>
            </a:r>
            <a:r>
              <a:rPr b="1" lang="en-US" sz="3200">
                <a:solidFill>
                  <a:srgbClr val="c00000"/>
                </a:solidFill>
                <a:latin typeface="Calibri"/>
              </a:rPr>
              <a:t> elvet úgy, hogy </a:t>
            </a:r>
            <a:r>
              <a:rPr b="1" i="1" lang="en-US" sz="3200">
                <a:solidFill>
                  <a:srgbClr val="c00000"/>
                </a:solidFill>
                <a:latin typeface="Calibri"/>
              </a:rPr>
              <a:t>„tartsd oda másik arcodat is”</a:t>
            </a:r>
            <a:r>
              <a:rPr b="1" lang="en-US" sz="3200">
                <a:solidFill>
                  <a:srgbClr val="c00000"/>
                </a:solidFill>
                <a:latin typeface="Calibri"/>
              </a:rPr>
              <a:t> (Mt 5:38-39). </a:t>
            </a:r>
            <a:r>
              <a:rPr lang="en-US" sz="3200">
                <a:solidFill>
                  <a:srgbClr val="000000"/>
                </a:solidFill>
                <a:latin typeface="Calibri"/>
              </a:rPr>
              <a:t>Ez egy forradalmi gondolat volt akkor, sok kultúrában és hagyomány környezetében pedig még ma is az. </a:t>
            </a:r>
            <a:endParaRPr/>
          </a:p>
        </p:txBody>
      </p:sp>
      <p:sp>
        <p:nvSpPr>
          <p:cNvPr id="106" name="CustomShape 2"/>
          <p:cNvSpPr/>
          <p:nvPr/>
        </p:nvSpPr>
        <p:spPr>
          <a:xfrm>
            <a:off x="0" y="0"/>
            <a:ext cx="914040" cy="6857640"/>
          </a:xfrm>
          <a:prstGeom prst="rect">
            <a:avLst/>
          </a:prstGeom>
          <a:gradFill>
            <a:gsLst>
              <a:gs pos="0">
                <a:srgbClr val="397bca"/>
              </a:gs>
              <a:gs pos="50000">
                <a:srgbClr val="2e5f99"/>
              </a:gs>
              <a:gs pos="100000">
                <a:srgbClr val="397bca"/>
              </a:gs>
            </a:gsLst>
            <a:lin ang="16200000"/>
          </a:gradFill>
          <a:ln w="9360">
            <a:solidFill>
              <a:srgbClr val="4a7ebb"/>
            </a:solidFill>
            <a:round/>
          </a:ln>
        </p:spPr>
      </p:sp>
      <p:pic>
        <p:nvPicPr>
          <p:cNvPr descr="" id="107" name="Picture 2"/>
          <p:cNvPicPr/>
          <p:nvPr/>
        </p:nvPicPr>
        <p:blipFill>
          <a:blip r:embed="rId1"/>
          <a:stretch>
            <a:fillRect/>
          </a:stretch>
        </p:blipFill>
        <p:spPr>
          <a:xfrm>
            <a:off x="5105520" y="3045600"/>
            <a:ext cx="3710520" cy="365472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8" name="Picture 3"/>
          <p:cNvPicPr/>
          <p:nvPr/>
        </p:nvPicPr>
        <p:blipFill>
          <a:blip r:embed="rId1"/>
          <a:stretch>
            <a:fillRect/>
          </a:stretch>
        </p:blipFill>
        <p:spPr>
          <a:xfrm>
            <a:off x="6230520" y="4343400"/>
            <a:ext cx="2918160" cy="1945080"/>
          </a:xfrm>
          <a:prstGeom prst="rect">
            <a:avLst/>
          </a:prstGeom>
          <a:ln>
            <a:noFill/>
          </a:ln>
        </p:spPr>
      </p:pic>
      <p:sp>
        <p:nvSpPr>
          <p:cNvPr id="109" name="TextShape 1"/>
          <p:cNvSpPr txBox="1"/>
          <p:nvPr/>
        </p:nvSpPr>
        <p:spPr>
          <a:xfrm>
            <a:off x="914400" y="503280"/>
            <a:ext cx="7391160" cy="4525560"/>
          </a:xfrm>
          <a:prstGeom prst="rect">
            <a:avLst/>
          </a:prstGeom>
        </p:spPr>
        <p:txBody>
          <a:bodyPr/>
          <a:p>
            <a:pPr>
              <a:lnSpc>
                <a:spcPct val="100000"/>
              </a:lnSpc>
              <a:buFont typeface="Arial"/>
              <a:buChar char="•"/>
            </a:pPr>
            <a:r>
              <a:rPr b="1" lang="en-US" sz="3200">
                <a:solidFill>
                  <a:srgbClr val="000000"/>
                </a:solidFill>
                <a:latin typeface="Calibri"/>
              </a:rPr>
              <a:t>Hogyan viszonozta Dávid azt, hogy Saul többször is az életére tört? 1Sám 24:4-6. Mit árul ez el Dávid jelleméről? </a:t>
            </a:r>
            <a:r>
              <a:rPr b="1" lang="en-US" sz="3200">
                <a:solidFill>
                  <a:srgbClr val="c00000"/>
                </a:solidFill>
                <a:latin typeface="Calibri"/>
              </a:rPr>
              <a:t>Hogyan kellene alkalmaznunk ugyanezt az attitűdöt a saját életünkben, különösen akkor, amikor olyasvalakivel van problémánk, aki „az Úr felkentje”? </a:t>
            </a:r>
            <a:endParaRPr/>
          </a:p>
        </p:txBody>
      </p:sp>
      <p:sp>
        <p:nvSpPr>
          <p:cNvPr id="110" name="CustomShape 2"/>
          <p:cNvSpPr/>
          <p:nvPr/>
        </p:nvSpPr>
        <p:spPr>
          <a:xfrm rot="5400000">
            <a:off x="4076280" y="1789920"/>
            <a:ext cx="991440" cy="9143640"/>
          </a:xfrm>
          <a:prstGeom prst="rect">
            <a:avLst/>
          </a:prstGeom>
          <a:gradFill>
            <a:gsLst>
              <a:gs pos="0">
                <a:srgbClr val="397bca"/>
              </a:gs>
              <a:gs pos="50000">
                <a:srgbClr val="2e5f99"/>
              </a:gs>
              <a:gs pos="100000">
                <a:srgbClr val="397bca"/>
              </a:gs>
            </a:gsLst>
            <a:lin ang="10800000"/>
          </a:gradFill>
          <a:ln w="9360">
            <a:solidFill>
              <a:srgbClr val="4a7ebb"/>
            </a:solidFill>
            <a:round/>
          </a:ln>
        </p:spPr>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